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  <p:embeddedFont>
      <p:font typeface="Fira Code"/>
      <p:regular r:id="rId36"/>
      <p:bold r:id="rId37"/>
    </p:embeddedFont>
    <p:embeddedFont>
      <p:font typeface="Roboto Mono"/>
      <p:regular r:id="rId38"/>
      <p:bold r:id="rId39"/>
      <p:italic r:id="rId40"/>
      <p:boldItalic r:id="rId41"/>
    </p:embeddedFont>
    <p:embeddedFont>
      <p:font typeface="Merriweather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italic.fntdata"/><Relationship Id="rId20" Type="http://schemas.openxmlformats.org/officeDocument/2006/relationships/slide" Target="slides/slide15.xml"/><Relationship Id="rId42" Type="http://schemas.openxmlformats.org/officeDocument/2006/relationships/font" Target="fonts/Merriweather-regular.fntdata"/><Relationship Id="rId41" Type="http://schemas.openxmlformats.org/officeDocument/2006/relationships/font" Target="fonts/RobotoMono-boldItalic.fntdata"/><Relationship Id="rId22" Type="http://schemas.openxmlformats.org/officeDocument/2006/relationships/slide" Target="slides/slide17.xml"/><Relationship Id="rId44" Type="http://schemas.openxmlformats.org/officeDocument/2006/relationships/font" Target="fonts/Merriweather-italic.fntdata"/><Relationship Id="rId21" Type="http://schemas.openxmlformats.org/officeDocument/2006/relationships/slide" Target="slides/slide16.xml"/><Relationship Id="rId43" Type="http://schemas.openxmlformats.org/officeDocument/2006/relationships/font" Target="fonts/Merriweather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Merriweather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37" Type="http://schemas.openxmlformats.org/officeDocument/2006/relationships/font" Target="fonts/FiraCode-bold.fntdata"/><Relationship Id="rId14" Type="http://schemas.openxmlformats.org/officeDocument/2006/relationships/slide" Target="slides/slide9.xml"/><Relationship Id="rId36" Type="http://schemas.openxmlformats.org/officeDocument/2006/relationships/font" Target="fonts/FiraCode-regular.fntdata"/><Relationship Id="rId17" Type="http://schemas.openxmlformats.org/officeDocument/2006/relationships/slide" Target="slides/slide12.xml"/><Relationship Id="rId39" Type="http://schemas.openxmlformats.org/officeDocument/2006/relationships/font" Target="fonts/RobotoMono-bold.fntdata"/><Relationship Id="rId16" Type="http://schemas.openxmlformats.org/officeDocument/2006/relationships/slide" Target="slides/slide11.xml"/><Relationship Id="rId38" Type="http://schemas.openxmlformats.org/officeDocument/2006/relationships/font" Target="fonts/RobotoMon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2ca58a66e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52ca58a66e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4ea17dd1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4ea17dd1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55dea01b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555dea01b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4ea17dd1b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4ea17dd1b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555dea01b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555dea01b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4ea17dd1b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4ea17dd1b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“This equation is the mathematical goal of our peak fitting process. We’re asking the computer to find the best combination of parameters — the peak height, center, width, and background level — that makes the </a:t>
            </a:r>
            <a:r>
              <a:rPr b="1" lang="en">
                <a:solidFill>
                  <a:schemeClr val="dk1"/>
                </a:solidFill>
              </a:rPr>
              <a:t>difference between our experimental data and the Gaussian curve as small as possible</a:t>
            </a:r>
            <a:r>
              <a:rPr lang="en">
                <a:solidFill>
                  <a:schemeClr val="dk1"/>
                </a:solidFill>
              </a:rPr>
              <a:t>.”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“Specifically, it minimizes the </a:t>
            </a:r>
            <a:r>
              <a:rPr b="1" lang="en">
                <a:solidFill>
                  <a:schemeClr val="dk1"/>
                </a:solidFill>
              </a:rPr>
              <a:t>sum of the squared errors</a:t>
            </a:r>
            <a:r>
              <a:rPr lang="en">
                <a:solidFill>
                  <a:schemeClr val="dk1"/>
                </a:solidFill>
              </a:rPr>
              <a:t> between what we measured and what the model predicts. This is a classic method in numerical analysis called </a:t>
            </a:r>
            <a:r>
              <a:rPr b="1" lang="en">
                <a:solidFill>
                  <a:schemeClr val="dk1"/>
                </a:solidFill>
              </a:rPr>
              <a:t>nonlinear least squares fitting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4ea17dd1b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4ea17dd1b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4ea17dd1b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54ea17dd1b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4ea17dd1b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4ea17dd1b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54ea17dd1b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54ea17dd1b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4ea17dd1b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4ea17dd1b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2ca58a66e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2ca58a66e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55dea01b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55dea01b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4ea17dd1b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54ea17dd1b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54ea17dd1b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54ea17dd1b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2ca58a66e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2ca58a66e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4ea17dd1b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4ea17dd1b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4ea17dd1b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4ea17dd1b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55dea01b9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55dea01b9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4ea17dd1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4ea17dd1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55dea01b9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55dea01b9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55dea01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55dea01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TITLE_AND_BODY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3"/>
          <p:cNvSpPr txBox="1"/>
          <p:nvPr>
            <p:ph idx="1" type="subTitle"/>
          </p:nvPr>
        </p:nvSpPr>
        <p:spPr>
          <a:xfrm>
            <a:off x="975300" y="1864050"/>
            <a:ext cx="7193400" cy="14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idx="2" type="body"/>
          </p:nvPr>
        </p:nvSpPr>
        <p:spPr>
          <a:xfrm>
            <a:off x="196951" y="196725"/>
            <a:ext cx="18591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" name="Google Shape;72;p13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3175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Quantitative Peak Fitting </a:t>
            </a:r>
            <a:r>
              <a:rPr lang="en"/>
              <a:t>GIWAXS </a:t>
            </a:r>
            <a:r>
              <a:rPr lang="en"/>
              <a:t>Analysis Aiding AI decision-making</a:t>
            </a:r>
            <a:endParaRPr/>
          </a:p>
        </p:txBody>
      </p:sp>
      <p:sp>
        <p:nvSpPr>
          <p:cNvPr id="78" name="Google Shape;78;p14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Presenter: Carly Zincone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Course: CME 502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Date: May 6th 2025</a:t>
            </a:r>
            <a:endParaRPr/>
          </a:p>
        </p:txBody>
      </p:sp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/>
          <p:nvPr>
            <p:ph type="title"/>
          </p:nvPr>
        </p:nvSpPr>
        <p:spPr>
          <a:xfrm>
            <a:off x="0" y="0"/>
            <a:ext cx="4496700" cy="639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How the Code Flows?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8" name="Google Shape;178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23"/>
          <p:cNvSpPr/>
          <p:nvPr/>
        </p:nvSpPr>
        <p:spPr>
          <a:xfrm>
            <a:off x="300400" y="1787775"/>
            <a:ext cx="2359200" cy="1817100"/>
          </a:xfrm>
          <a:prstGeom prst="chevron">
            <a:avLst>
              <a:gd fmla="val 33866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Raw Data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23"/>
          <p:cNvSpPr/>
          <p:nvPr/>
        </p:nvSpPr>
        <p:spPr>
          <a:xfrm>
            <a:off x="1736575" y="1787775"/>
            <a:ext cx="2359200" cy="1817100"/>
          </a:xfrm>
          <a:prstGeom prst="chevron">
            <a:avLst>
              <a:gd fmla="val 33866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Baseline Subtraction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23"/>
          <p:cNvSpPr/>
          <p:nvPr/>
        </p:nvSpPr>
        <p:spPr>
          <a:xfrm>
            <a:off x="3092000" y="1787775"/>
            <a:ext cx="2359200" cy="1817100"/>
          </a:xfrm>
          <a:prstGeom prst="chevron">
            <a:avLst>
              <a:gd fmla="val 33866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Peak Fitting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Google Shape;182;p23"/>
          <p:cNvSpPr/>
          <p:nvPr/>
        </p:nvSpPr>
        <p:spPr>
          <a:xfrm>
            <a:off x="4652625" y="1787775"/>
            <a:ext cx="2608200" cy="1817100"/>
          </a:xfrm>
          <a:prstGeom prst="chevron">
            <a:avLst>
              <a:gd fmla="val 33866" name="adj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Validation Logic Separates Good vs  Bad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23"/>
          <p:cNvSpPr/>
          <p:nvPr/>
        </p:nvSpPr>
        <p:spPr>
          <a:xfrm>
            <a:off x="6343125" y="1787775"/>
            <a:ext cx="2608200" cy="1817100"/>
          </a:xfrm>
          <a:prstGeom prst="chevron">
            <a:avLst>
              <a:gd fmla="val 33866" name="adj"/>
            </a:avLst>
          </a:prstGeom>
          <a:solidFill>
            <a:srgbClr val="B45F0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gpCAM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ONLY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Consumes Validated Data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3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/>
          <p:nvPr>
            <p:ph type="title"/>
          </p:nvPr>
        </p:nvSpPr>
        <p:spPr>
          <a:xfrm>
            <a:off x="0" y="13625"/>
            <a:ext cx="3644700" cy="639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Raw Data / Masking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9" name="Google Shape;189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0" name="Google Shape;190;p24" title="Screenshot 2025-05-06 at 9.42.05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450" y="1190000"/>
            <a:ext cx="4490725" cy="172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4"/>
          <p:cNvSpPr txBox="1"/>
          <p:nvPr/>
        </p:nvSpPr>
        <p:spPr>
          <a:xfrm>
            <a:off x="208450" y="796825"/>
            <a:ext cx="1937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Raw data 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" name="Google Shape;192;p24"/>
          <p:cNvSpPr/>
          <p:nvPr/>
        </p:nvSpPr>
        <p:spPr>
          <a:xfrm>
            <a:off x="190250" y="1308025"/>
            <a:ext cx="1126500" cy="1671300"/>
          </a:xfrm>
          <a:prstGeom prst="rect">
            <a:avLst/>
          </a:prstGeom>
          <a:noFill/>
          <a:ln cap="flat" cmpd="sng" w="9525">
            <a:solidFill>
              <a:srgbClr val="2AACB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p24"/>
          <p:cNvSpPr/>
          <p:nvPr/>
        </p:nvSpPr>
        <p:spPr>
          <a:xfrm>
            <a:off x="1333250" y="1308025"/>
            <a:ext cx="1126500" cy="167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" name="Google Shape;194;p24"/>
          <p:cNvSpPr/>
          <p:nvPr/>
        </p:nvSpPr>
        <p:spPr>
          <a:xfrm>
            <a:off x="426125" y="1218600"/>
            <a:ext cx="381300" cy="8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24"/>
          <p:cNvSpPr/>
          <p:nvPr/>
        </p:nvSpPr>
        <p:spPr>
          <a:xfrm>
            <a:off x="328950" y="1211125"/>
            <a:ext cx="97200" cy="89400"/>
          </a:xfrm>
          <a:prstGeom prst="rect">
            <a:avLst/>
          </a:prstGeom>
          <a:noFill/>
          <a:ln cap="flat" cmpd="sng" w="9525">
            <a:solidFill>
              <a:srgbClr val="2AACB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24"/>
          <p:cNvSpPr txBox="1"/>
          <p:nvPr/>
        </p:nvSpPr>
        <p:spPr>
          <a:xfrm>
            <a:off x="284100" y="3139925"/>
            <a:ext cx="2280300" cy="17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ontinuous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for about 400 rows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Extracts only the q-range of interest (2.7 - 3.3 Å⁻¹)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5002725" y="307725"/>
            <a:ext cx="3810900" cy="1046700"/>
          </a:xfrm>
          <a:prstGeom prst="rect">
            <a:avLst/>
          </a:prstGeom>
          <a:solidFill>
            <a:srgbClr val="1E1F2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en" sz="800">
                <a:solidFill>
                  <a:srgbClr val="56A8F5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process_file</a:t>
            </a:r>
            <a:r>
              <a:rPr lang="en" sz="8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(file: Path):</a:t>
            </a:r>
            <a:endParaRPr sz="8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8888C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8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f"Processing: </a:t>
            </a:r>
            <a:r>
              <a:rPr lang="en" sz="8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8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file.name</a:t>
            </a:r>
            <a:r>
              <a:rPr lang="en" sz="8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8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8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df = pd.read_csv(file, </a:t>
            </a:r>
            <a:r>
              <a:rPr lang="en" sz="800">
                <a:solidFill>
                  <a:srgbClr val="AA492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sep</a:t>
            </a:r>
            <a:r>
              <a:rPr lang="en" sz="8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8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r"\s+"</a:t>
            </a:r>
            <a:r>
              <a:rPr lang="en" sz="8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00">
                <a:solidFill>
                  <a:srgbClr val="AA492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comment</a:t>
            </a:r>
            <a:r>
              <a:rPr lang="en" sz="8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8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"#"</a:t>
            </a:r>
            <a:r>
              <a:rPr lang="en" sz="8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n" sz="800">
                <a:solidFill>
                  <a:srgbClr val="AA492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names</a:t>
            </a:r>
            <a:r>
              <a:rPr lang="en" sz="8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=[</a:t>
            </a:r>
            <a:r>
              <a:rPr lang="en" sz="8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"q"</a:t>
            </a:r>
            <a:r>
              <a:rPr lang="en" sz="8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"q2Iq"</a:t>
            </a:r>
            <a:r>
              <a:rPr lang="en" sz="8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"qerr"</a:t>
            </a:r>
            <a:r>
              <a:rPr lang="en" sz="8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"q2Iq_err"</a:t>
            </a:r>
            <a:r>
              <a:rPr lang="en" sz="8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], </a:t>
            </a:r>
            <a:r>
              <a:rPr lang="en" sz="800">
                <a:solidFill>
                  <a:srgbClr val="AA492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engine</a:t>
            </a:r>
            <a:r>
              <a:rPr lang="en" sz="8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8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"python"</a:t>
            </a:r>
            <a:r>
              <a:rPr lang="en" sz="8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q, I = df[</a:t>
            </a:r>
            <a:r>
              <a:rPr lang="en" sz="8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"q"</a:t>
            </a:r>
            <a:r>
              <a:rPr lang="en" sz="8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].to_numpy(), df[</a:t>
            </a:r>
            <a:r>
              <a:rPr lang="en" sz="8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"q2Iq"</a:t>
            </a:r>
            <a:r>
              <a:rPr lang="en" sz="8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].to_numpy()</a:t>
            </a:r>
            <a:endParaRPr sz="8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mask = (q &gt;= </a:t>
            </a:r>
            <a:r>
              <a:rPr lang="en" sz="800">
                <a:solidFill>
                  <a:srgbClr val="2AACB8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2.7</a:t>
            </a:r>
            <a:r>
              <a:rPr lang="en" sz="8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) &amp; (q &lt;= </a:t>
            </a:r>
            <a:r>
              <a:rPr lang="en" sz="800">
                <a:solidFill>
                  <a:srgbClr val="2AACB8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3.3</a:t>
            </a:r>
            <a:r>
              <a:rPr lang="en" sz="8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8" name="Google Shape;198;p24"/>
          <p:cNvSpPr txBox="1"/>
          <p:nvPr/>
        </p:nvSpPr>
        <p:spPr>
          <a:xfrm>
            <a:off x="5002725" y="3905350"/>
            <a:ext cx="3364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Char char="●"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Checks how many data points fall within the mask range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Char char="●"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purponp.sum(mask) counts how many “true” values are in the mask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4"/>
          <p:cNvSpPr txBox="1"/>
          <p:nvPr/>
        </p:nvSpPr>
        <p:spPr>
          <a:xfrm>
            <a:off x="5031375" y="2981950"/>
            <a:ext cx="3753600" cy="923400"/>
          </a:xfrm>
          <a:prstGeom prst="rect">
            <a:avLst/>
          </a:prstGeom>
          <a:solidFill>
            <a:srgbClr val="1E1F2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" sz="8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np.sum(mask) &lt; </a:t>
            </a:r>
            <a:r>
              <a:rPr lang="en" sz="800">
                <a:solidFill>
                  <a:srgbClr val="2AACB8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8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8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" sz="8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8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"filename"</a:t>
            </a:r>
            <a:r>
              <a:rPr lang="en" sz="8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: file.name, **{k: </a:t>
            </a:r>
            <a:r>
              <a:rPr lang="en" sz="800">
                <a:solidFill>
                  <a:srgbClr val="2AACB8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0 </a:t>
            </a:r>
            <a:r>
              <a:rPr lang="en" sz="8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lang="en" sz="8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k </a:t>
            </a:r>
            <a:r>
              <a:rPr lang="en" sz="8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in </a:t>
            </a:r>
            <a:r>
              <a:rPr lang="en" sz="8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8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'valid'</a:t>
            </a:r>
            <a:r>
              <a:rPr lang="en" sz="8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'amplitude'</a:t>
            </a:r>
            <a:r>
              <a:rPr lang="en" sz="8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'center'</a:t>
            </a:r>
            <a:r>
              <a:rPr lang="en" sz="8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'fwhm'</a:t>
            </a:r>
            <a:r>
              <a:rPr lang="en" sz="8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'r2'</a:t>
            </a:r>
            <a:r>
              <a:rPr lang="en" sz="8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'chi_squared'</a:t>
            </a:r>
            <a:r>
              <a:rPr lang="en" sz="8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'match_score'</a:t>
            </a:r>
            <a:r>
              <a:rPr lang="en" sz="8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'reference_shift'</a:t>
            </a:r>
            <a:r>
              <a:rPr lang="en" sz="8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]}, </a:t>
            </a:r>
            <a:r>
              <a:rPr lang="en" sz="8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'species'</a:t>
            </a:r>
            <a:r>
              <a:rPr lang="en" sz="8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8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en" sz="8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q_zoom, I_zoom = q[mask], I[mask]</a:t>
            </a:r>
            <a:endParaRPr sz="8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0" name="Google Shape;200;p24"/>
          <p:cNvSpPr txBox="1"/>
          <p:nvPr/>
        </p:nvSpPr>
        <p:spPr>
          <a:xfrm>
            <a:off x="2761463" y="3139925"/>
            <a:ext cx="1937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q</a:t>
            </a:r>
            <a:r>
              <a:rPr lang="en" sz="1100">
                <a:solidFill>
                  <a:schemeClr val="dk2"/>
                </a:solidFill>
              </a:rPr>
              <a:t>: scattering vector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q2Iq</a:t>
            </a:r>
            <a:r>
              <a:rPr lang="en" sz="1100">
                <a:solidFill>
                  <a:schemeClr val="dk2"/>
                </a:solidFill>
              </a:rPr>
              <a:t>: intensity * q²</a:t>
            </a:r>
            <a:br>
              <a:rPr lang="en" sz="1100">
                <a:solidFill>
                  <a:schemeClr val="dk2"/>
                </a:solidFill>
              </a:rPr>
            </a:b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qerr</a:t>
            </a:r>
            <a:r>
              <a:rPr lang="en" sz="1100">
                <a:solidFill>
                  <a:schemeClr val="dk2"/>
                </a:solidFill>
              </a:rPr>
              <a:t>: error in q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q2Iq_err</a:t>
            </a:r>
            <a:r>
              <a:rPr lang="en" sz="1100">
                <a:solidFill>
                  <a:schemeClr val="dk2"/>
                </a:solidFill>
              </a:rPr>
              <a:t>: error in intensity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01" name="Google Shape;201;p24"/>
          <p:cNvSpPr txBox="1"/>
          <p:nvPr/>
        </p:nvSpPr>
        <p:spPr>
          <a:xfrm>
            <a:off x="4904925" y="1354425"/>
            <a:ext cx="40065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Char char="●"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Defines process_file function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Char char="●"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Uses pandas to load in raw q vs I data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Char char="○"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Skips </a:t>
            </a: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comment likes &amp; accounts for the spacing to represent column breaks &amp; assigns column names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Char char="●"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Extracts columns of interest and converts them to NumPy arrays for numerical processing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Char char="●"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Using a boolean mask, allows to select data within a specific q-range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24"/>
          <p:cNvSpPr/>
          <p:nvPr/>
        </p:nvSpPr>
        <p:spPr>
          <a:xfrm>
            <a:off x="208450" y="927025"/>
            <a:ext cx="4531200" cy="3899700"/>
          </a:xfrm>
          <a:prstGeom prst="rect">
            <a:avLst/>
          </a:prstGeom>
          <a:solidFill>
            <a:srgbClr val="2AACB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WHY DOES THIS MATTER?</a:t>
            </a:r>
            <a:endParaRPr b="1"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When fitting a Gaussian peak, it requires a minimum number of data points to be meaningful!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Fewer than 10 points, the fit will be mathematically useless.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a fit is bad, the code will return a dictionary of zeros and empty strings to tell gpCAM not to use, yet providing a placeholder to keep the data pipeline intact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/>
          <p:nvPr>
            <p:ph type="title"/>
          </p:nvPr>
        </p:nvSpPr>
        <p:spPr>
          <a:xfrm>
            <a:off x="0" y="0"/>
            <a:ext cx="3770400" cy="639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Baseline Subtraction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8" name="Google Shape;208;p2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25"/>
          <p:cNvSpPr txBox="1"/>
          <p:nvPr/>
        </p:nvSpPr>
        <p:spPr>
          <a:xfrm>
            <a:off x="0" y="893900"/>
            <a:ext cx="4718700" cy="992700"/>
          </a:xfrm>
          <a:prstGeom prst="rect">
            <a:avLst/>
          </a:prstGeom>
          <a:solidFill>
            <a:srgbClr val="1E1F2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7A7E85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# ----- Baseline subtraction -----</a:t>
            </a:r>
            <a:endParaRPr sz="1050">
              <a:solidFill>
                <a:srgbClr val="7A7E85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A = np.vstack([q_zoom, np.ones_like(q_zoom)]).T</a:t>
            </a:r>
            <a:endParaRPr sz="105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coeffs, _, _, _ = np.linalg.lstsq(A, I_zoom, </a:t>
            </a:r>
            <a:r>
              <a:rPr lang="en" sz="1050">
                <a:solidFill>
                  <a:srgbClr val="AA492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rcond</a:t>
            </a:r>
            <a:r>
              <a:rPr lang="en" sz="10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n" sz="10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baseline = A @ coeffs</a:t>
            </a:r>
            <a:endParaRPr sz="105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I_sub = I_zoom - baseline</a:t>
            </a:r>
            <a:endParaRPr sz="105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0" name="Google Shape;210;p25"/>
          <p:cNvSpPr txBox="1"/>
          <p:nvPr/>
        </p:nvSpPr>
        <p:spPr>
          <a:xfrm>
            <a:off x="4835925" y="820625"/>
            <a:ext cx="42108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np.linalg.lstsq() solves a linear system using least square minimization.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Baseline = A @ coeffs → reconstructs the baseline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25"/>
          <p:cNvSpPr txBox="1"/>
          <p:nvPr/>
        </p:nvSpPr>
        <p:spPr>
          <a:xfrm>
            <a:off x="58625" y="1928825"/>
            <a:ext cx="9035700" cy="12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Goal: </a:t>
            </a:r>
            <a:endParaRPr b="1" sz="2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Estimate and subtract a linear background from GIWAXS intensity data to isolate the true diffraction peak.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25"/>
          <p:cNvSpPr/>
          <p:nvPr/>
        </p:nvSpPr>
        <p:spPr>
          <a:xfrm>
            <a:off x="54150" y="3175025"/>
            <a:ext cx="9035700" cy="19074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Method:</a:t>
            </a:r>
            <a:endParaRPr b="1" sz="2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Model background: Baseline(q) = m * q + b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ato"/>
              <a:buAutoNum type="arabicParenR"/>
            </a:pP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Fit  a straight line background (baseline) to the intensity data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ato"/>
              <a:buAutoNum type="arabicParenR"/>
            </a:pP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Subtract that baseline to isolate the true diffraction peak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/>
          <p:nvPr>
            <p:ph type="title"/>
          </p:nvPr>
        </p:nvSpPr>
        <p:spPr>
          <a:xfrm>
            <a:off x="0" y="0"/>
            <a:ext cx="7617600" cy="639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Gaussian Peak Model + Peak Detection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8" name="Google Shape;218;p2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26"/>
          <p:cNvSpPr txBox="1"/>
          <p:nvPr/>
        </p:nvSpPr>
        <p:spPr>
          <a:xfrm>
            <a:off x="0" y="1431600"/>
            <a:ext cx="4361400" cy="29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Fit peaks using a Gaussian function with an offset to account for baseline noise using amplitude [a], center [x0], width [sigma], background [offset]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Why Gaussian Peak Modeling?</a:t>
            </a:r>
            <a:endParaRPr sz="2000" u="sng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material used in experimentation is Cu-TiMo-Cu thin film (amorphous)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They work well when the baseline is properly corrected and peaks are isolated.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26"/>
          <p:cNvSpPr txBox="1"/>
          <p:nvPr/>
        </p:nvSpPr>
        <p:spPr>
          <a:xfrm>
            <a:off x="42550" y="715800"/>
            <a:ext cx="4227300" cy="639600"/>
          </a:xfrm>
          <a:prstGeom prst="rect">
            <a:avLst/>
          </a:prstGeom>
          <a:solidFill>
            <a:srgbClr val="1E1F2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en" sz="1000">
                <a:solidFill>
                  <a:srgbClr val="56A8F5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gaussian</a:t>
            </a:r>
            <a:r>
              <a:rPr lang="en" sz="10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(x, a, x0, sigma, offset):</a:t>
            </a:r>
            <a:endParaRPr sz="10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" sz="10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a * np.exp(-((x - x0)**</a:t>
            </a:r>
            <a:r>
              <a:rPr lang="en" sz="1000">
                <a:solidFill>
                  <a:srgbClr val="2AACB8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) / (</a:t>
            </a:r>
            <a:r>
              <a:rPr lang="en" sz="1000">
                <a:solidFill>
                  <a:srgbClr val="2AACB8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2 </a:t>
            </a:r>
            <a:r>
              <a:rPr lang="en" sz="10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* sigma**</a:t>
            </a:r>
            <a:r>
              <a:rPr lang="en" sz="1000">
                <a:solidFill>
                  <a:srgbClr val="2AACB8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)) + offset</a:t>
            </a:r>
            <a:endParaRPr sz="10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26"/>
          <p:cNvSpPr txBox="1"/>
          <p:nvPr/>
        </p:nvSpPr>
        <p:spPr>
          <a:xfrm>
            <a:off x="5534575" y="807650"/>
            <a:ext cx="3340200" cy="92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noise_floor = np.median(I_sub) + </a:t>
            </a:r>
            <a:r>
              <a:rPr lang="en" sz="800">
                <a:solidFill>
                  <a:srgbClr val="2AACB8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3 </a:t>
            </a:r>
            <a:r>
              <a:rPr lang="en" sz="8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* np.std(I_sub)</a:t>
            </a:r>
            <a:endParaRPr sz="8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peaks, _ = find_peaks(I_sub, </a:t>
            </a:r>
            <a:r>
              <a:rPr lang="en" sz="800">
                <a:solidFill>
                  <a:srgbClr val="AA492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lang="en" sz="8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=noise_floor, </a:t>
            </a:r>
            <a:r>
              <a:rPr lang="en" sz="800">
                <a:solidFill>
                  <a:srgbClr val="AA492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prominence</a:t>
            </a:r>
            <a:r>
              <a:rPr lang="en" sz="8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800">
                <a:solidFill>
                  <a:srgbClr val="2AACB8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0.5 </a:t>
            </a:r>
            <a:r>
              <a:rPr lang="en" sz="8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* noise_floor)</a:t>
            </a:r>
            <a:endParaRPr sz="8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if not </a:t>
            </a:r>
            <a:r>
              <a:rPr lang="en" sz="8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peaks.size:</a:t>
            </a:r>
            <a:endParaRPr sz="8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raise </a:t>
            </a:r>
            <a:r>
              <a:rPr lang="en" sz="800">
                <a:solidFill>
                  <a:srgbClr val="8888C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ValueError</a:t>
            </a:r>
            <a:r>
              <a:rPr lang="en" sz="8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"No peaks found."</a:t>
            </a:r>
            <a:r>
              <a:rPr lang="en" sz="8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peak_idx = peaks[np.argmax(I_sub[peaks])]</a:t>
            </a:r>
            <a:endParaRPr sz="800"/>
          </a:p>
        </p:txBody>
      </p:sp>
      <p:sp>
        <p:nvSpPr>
          <p:cNvPr id="222" name="Google Shape;222;p26"/>
          <p:cNvSpPr txBox="1"/>
          <p:nvPr/>
        </p:nvSpPr>
        <p:spPr>
          <a:xfrm>
            <a:off x="4782600" y="1899100"/>
            <a:ext cx="4361400" cy="29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Calculates threshold based on the </a:t>
            </a: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background</a:t>
            </a: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noise in the signal (</a:t>
            </a:r>
            <a:r>
              <a:rPr b="1" lang="en" sz="1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I_sub</a:t>
            </a: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Set the threshold to 3 standard deviations above the median to help exclude random noise and </a:t>
            </a:r>
            <a:r>
              <a:rPr lang="en" sz="1500">
                <a:solidFill>
                  <a:schemeClr val="dk2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highlight true peaks</a:t>
            </a:r>
            <a:endParaRPr sz="1500">
              <a:solidFill>
                <a:schemeClr val="dk2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Using </a:t>
            </a:r>
            <a:r>
              <a:rPr b="1" lang="en" sz="1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find_peaks</a:t>
            </a: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from scipy.signal searches for a local maximum 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peak is accepted if </a:t>
            </a:r>
            <a:r>
              <a:rPr b="1" lang="en" sz="1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height </a:t>
            </a: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is greater than the </a:t>
            </a:r>
            <a:r>
              <a:rPr b="1" lang="en" sz="1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noise_floor</a:t>
            </a:r>
            <a:endParaRPr b="1" sz="15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" name="Google Shape;228;p27"/>
          <p:cNvSpPr txBox="1"/>
          <p:nvPr>
            <p:ph type="title"/>
          </p:nvPr>
        </p:nvSpPr>
        <p:spPr>
          <a:xfrm>
            <a:off x="0" y="0"/>
            <a:ext cx="3770400" cy="639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Peak Fitting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9" name="Google Shape;229;p27"/>
          <p:cNvSpPr txBox="1"/>
          <p:nvPr/>
        </p:nvSpPr>
        <p:spPr>
          <a:xfrm>
            <a:off x="4835700" y="0"/>
            <a:ext cx="4308300" cy="1200600"/>
          </a:xfrm>
          <a:prstGeom prst="rect">
            <a:avLst/>
          </a:prstGeom>
          <a:solidFill>
            <a:srgbClr val="1E1F2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7A7E85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# ----- Peak fitting -----</a:t>
            </a:r>
            <a:endParaRPr sz="550">
              <a:solidFill>
                <a:srgbClr val="7A7E85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region = </a:t>
            </a:r>
            <a:r>
              <a:rPr lang="en" sz="550">
                <a:solidFill>
                  <a:srgbClr val="8888C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slice</a:t>
            </a: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550">
                <a:solidFill>
                  <a:srgbClr val="8888C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550">
                <a:solidFill>
                  <a:srgbClr val="2AACB8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, peak_idx - </a:t>
            </a:r>
            <a:r>
              <a:rPr lang="en" sz="550">
                <a:solidFill>
                  <a:srgbClr val="2AACB8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25</a:t>
            </a: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en" sz="550">
                <a:solidFill>
                  <a:srgbClr val="8888C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min</a:t>
            </a: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550">
                <a:solidFill>
                  <a:srgbClr val="8888C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(q_zoom), peak_idx + </a:t>
            </a:r>
            <a:r>
              <a:rPr lang="en" sz="550">
                <a:solidFill>
                  <a:srgbClr val="2AACB8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25</a:t>
            </a: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55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q_fit, I_fit = q_zoom[region], I_sub[region]</a:t>
            </a:r>
            <a:endParaRPr sz="55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offset_guess = np.median(I_fit[:</a:t>
            </a:r>
            <a:r>
              <a:rPr lang="en" sz="550">
                <a:solidFill>
                  <a:srgbClr val="2AACB8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55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amplitude_guess = I_sub[peak_idx]</a:t>
            </a:r>
            <a:endParaRPr sz="55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init = [amplitude_guess, q_zoom[peak_idx], </a:t>
            </a:r>
            <a:r>
              <a:rPr lang="en" sz="550">
                <a:solidFill>
                  <a:srgbClr val="2AACB8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0.05</a:t>
            </a: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, offset_guess]</a:t>
            </a:r>
            <a:endParaRPr sz="55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bounds = ([</a:t>
            </a:r>
            <a:r>
              <a:rPr lang="en" sz="550">
                <a:solidFill>
                  <a:srgbClr val="2AACB8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, q_fit[</a:t>
            </a:r>
            <a:r>
              <a:rPr lang="en" sz="550">
                <a:solidFill>
                  <a:srgbClr val="2AACB8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], </a:t>
            </a:r>
            <a:r>
              <a:rPr lang="en" sz="550">
                <a:solidFill>
                  <a:srgbClr val="2AACB8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0.01</a:t>
            </a: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, -</a:t>
            </a:r>
            <a:r>
              <a:rPr lang="en" sz="550">
                <a:solidFill>
                  <a:srgbClr val="2AACB8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1e3</a:t>
            </a: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], [</a:t>
            </a:r>
            <a:r>
              <a:rPr lang="en" sz="550">
                <a:solidFill>
                  <a:srgbClr val="2AACB8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1e6</a:t>
            </a: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, q_fit[-</a:t>
            </a:r>
            <a:r>
              <a:rPr lang="en" sz="550">
                <a:solidFill>
                  <a:srgbClr val="2AACB8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], </a:t>
            </a:r>
            <a:r>
              <a:rPr lang="en" sz="550">
                <a:solidFill>
                  <a:srgbClr val="2AACB8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2.0</a:t>
            </a: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550">
                <a:solidFill>
                  <a:srgbClr val="2AACB8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1e3</a:t>
            </a: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55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popt, _ = curve_fit(gaussian, q_fit, I_fit, </a:t>
            </a:r>
            <a:r>
              <a:rPr lang="en" sz="550">
                <a:solidFill>
                  <a:srgbClr val="AA492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p0</a:t>
            </a: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=init, </a:t>
            </a:r>
            <a:r>
              <a:rPr lang="en" sz="550">
                <a:solidFill>
                  <a:srgbClr val="AA492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bounds</a:t>
            </a: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=bounds)</a:t>
            </a:r>
            <a:endParaRPr sz="55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fit = gaussian(q_fit, *popt)</a:t>
            </a:r>
            <a:endParaRPr sz="55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fit_plot = fit + </a:t>
            </a:r>
            <a:r>
              <a:rPr lang="en" sz="550">
                <a:solidFill>
                  <a:srgbClr val="2AACB8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700  </a:t>
            </a:r>
            <a:r>
              <a:rPr lang="en" sz="550">
                <a:solidFill>
                  <a:srgbClr val="7A7E85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# For visualization only</a:t>
            </a:r>
            <a:endParaRPr sz="550">
              <a:solidFill>
                <a:srgbClr val="7A7E85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0" name="Google Shape;230;p27"/>
          <p:cNvSpPr txBox="1"/>
          <p:nvPr/>
        </p:nvSpPr>
        <p:spPr>
          <a:xfrm>
            <a:off x="87925" y="820625"/>
            <a:ext cx="42495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Applies </a:t>
            </a:r>
            <a:r>
              <a:rPr b="1"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nonlinear least squares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to fit a </a:t>
            </a:r>
            <a:r>
              <a:rPr b="1"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Gaussian function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around the detected peak.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27"/>
          <p:cNvSpPr txBox="1"/>
          <p:nvPr/>
        </p:nvSpPr>
        <p:spPr>
          <a:xfrm>
            <a:off x="87925" y="2695050"/>
            <a:ext cx="5514300" cy="23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ato"/>
              <a:buAutoNum type="arabicParenR"/>
            </a:pP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 start with an </a:t>
            </a:r>
            <a:r>
              <a:rPr b="1"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initial</a:t>
            </a:r>
            <a:r>
              <a:rPr b="1"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guess</a:t>
            </a: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for amplitude, center, width, and offset based on peak index and local intensity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ato"/>
              <a:buAutoNum type="arabicParenR"/>
            </a:pP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Iteratively using the curve_fit() method to minimize the squared error between the measured data and the Gaussian model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ato"/>
              <a:buAutoNum type="arabicParenR"/>
            </a:pP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Apply constraints (</a:t>
            </a:r>
            <a:r>
              <a:rPr b="1"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bounds</a:t>
            </a: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) that force the solution stays within physical limits.</a:t>
            </a:r>
            <a:b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27"/>
          <p:cNvSpPr/>
          <p:nvPr/>
        </p:nvSpPr>
        <p:spPr>
          <a:xfrm>
            <a:off x="5763825" y="1831725"/>
            <a:ext cx="3282900" cy="32505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Importance***</a:t>
            </a:r>
            <a:endParaRPr b="1"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Provides accurate, quantitative values for: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Peak center</a:t>
            </a: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→ relates to lattice spacing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FWHM</a:t>
            </a: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→ indicates crystalline size 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Amplitude</a:t>
            </a: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→ </a:t>
            </a: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relates to phase fraction 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Forms the input for </a:t>
            </a:r>
            <a:r>
              <a:rPr b="1" i="1"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autonomous feedback</a:t>
            </a:r>
            <a:r>
              <a:rPr i="1"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in gpCAM.</a:t>
            </a:r>
            <a:endParaRPr i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/>
          <p:nvPr>
            <p:ph type="title"/>
          </p:nvPr>
        </p:nvSpPr>
        <p:spPr>
          <a:xfrm>
            <a:off x="177975" y="0"/>
            <a:ext cx="5825400" cy="639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Batch Processing Implementation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8" name="Google Shape;238;p2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" name="Google Shape;239;p28"/>
          <p:cNvSpPr txBox="1"/>
          <p:nvPr/>
        </p:nvSpPr>
        <p:spPr>
          <a:xfrm>
            <a:off x="5953125" y="864750"/>
            <a:ext cx="3190800" cy="2124000"/>
          </a:xfrm>
          <a:prstGeom prst="rect">
            <a:avLst/>
          </a:prstGeom>
          <a:solidFill>
            <a:srgbClr val="1E1F2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results = []</a:t>
            </a:r>
            <a:endParaRPr sz="105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lang="en" sz="10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file </a:t>
            </a:r>
            <a:r>
              <a:rPr lang="en" sz="105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in </a:t>
            </a:r>
            <a:r>
              <a:rPr lang="en" sz="10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folder_path.glob(</a:t>
            </a:r>
            <a:r>
              <a:rPr lang="en" sz="105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"*.dat"</a:t>
            </a:r>
            <a:r>
              <a:rPr lang="en" sz="10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result = process_file(file)</a:t>
            </a:r>
            <a:endParaRPr sz="105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5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" sz="10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result:</a:t>
            </a:r>
            <a:endParaRPr sz="105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    results.append(result)</a:t>
            </a:r>
            <a:endParaRPr sz="105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7A7E85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# Save tabular results</a:t>
            </a:r>
            <a:endParaRPr sz="1050">
              <a:solidFill>
                <a:srgbClr val="7A7E85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pd.DataFrame(results).to_csv(output_csv, </a:t>
            </a:r>
            <a:r>
              <a:rPr lang="en" sz="1050">
                <a:solidFill>
                  <a:srgbClr val="AA492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" sz="10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" sz="10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888C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f"</a:t>
            </a:r>
            <a:r>
              <a:rPr lang="en" sz="105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lang="en" sz="105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Processing complete. Results saved to </a:t>
            </a:r>
            <a:r>
              <a:rPr lang="en" sz="105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0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output_csv</a:t>
            </a:r>
            <a:r>
              <a:rPr lang="en" sz="105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105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0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0" name="Google Shape;240;p28"/>
          <p:cNvSpPr txBox="1"/>
          <p:nvPr/>
        </p:nvSpPr>
        <p:spPr>
          <a:xfrm>
            <a:off x="413575" y="977575"/>
            <a:ext cx="5226300" cy="22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Automates analysis across all .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files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Ensures consistent peak-fitting criteria for every sample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More efficient than manual processing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Scales easily for high-throughput experiments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Prepares clean input for gpCAM decision-making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/>
          <p:nvPr>
            <p:ph type="title"/>
          </p:nvPr>
        </p:nvSpPr>
        <p:spPr>
          <a:xfrm>
            <a:off x="0" y="0"/>
            <a:ext cx="6657300" cy="639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90"/>
              <a:buNone/>
            </a:pPr>
            <a:r>
              <a:rPr lang="en" sz="273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Validation Logic Separates Good vs  Bad </a:t>
            </a:r>
            <a:endParaRPr sz="273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2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7" name="Google Shape;247;p29"/>
          <p:cNvSpPr txBox="1"/>
          <p:nvPr/>
        </p:nvSpPr>
        <p:spPr>
          <a:xfrm>
            <a:off x="5514900" y="1501600"/>
            <a:ext cx="3629100" cy="14085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Valid Fit: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Centered near q = 3.0 Å⁻¹ → Cu peak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FWHM &lt; threshold → rejects noisey features or if too broad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R² ≥ 0.5 → at least half the data’s variation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29"/>
          <p:cNvSpPr txBox="1"/>
          <p:nvPr/>
        </p:nvSpPr>
        <p:spPr>
          <a:xfrm>
            <a:off x="6957000" y="48125"/>
            <a:ext cx="2187000" cy="1408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nvalid Fit: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Broad, off-center, poor Gaussian match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Returned as zeros to gpCAM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29"/>
          <p:cNvSpPr txBox="1"/>
          <p:nvPr/>
        </p:nvSpPr>
        <p:spPr>
          <a:xfrm>
            <a:off x="96300" y="727675"/>
            <a:ext cx="5187600" cy="3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broad = fwhm &gt; (REFERENCE_FWHM * MAX_WIDTH_FACTOR)</a:t>
            </a:r>
            <a:endParaRPr sz="135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# checks if the peak is </a:t>
            </a:r>
            <a:r>
              <a:rPr b="1"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too wide </a:t>
            </a: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compared to a reference — broader peaks are often less reliable or indicate a different species.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centered = </a:t>
            </a:r>
            <a:r>
              <a:rPr lang="en" sz="1350">
                <a:solidFill>
                  <a:srgbClr val="8888C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abs</a:t>
            </a:r>
            <a:r>
              <a:rPr lang="en" sz="13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(center - </a:t>
            </a:r>
            <a:r>
              <a:rPr lang="en" sz="1350">
                <a:solidFill>
                  <a:srgbClr val="2AACB8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3.0</a:t>
            </a:r>
            <a:r>
              <a:rPr lang="en" sz="13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) &lt; </a:t>
            </a:r>
            <a:r>
              <a:rPr lang="en" sz="1350">
                <a:solidFill>
                  <a:srgbClr val="2AACB8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0.15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# confirms the peak is located close to the expected q-value (~ 3.0 Å⁻¹).</a:t>
            </a:r>
            <a:br>
              <a:rPr lang="en">
                <a:solidFill>
                  <a:schemeClr val="dk2"/>
                </a:solidFill>
              </a:rPr>
            </a:br>
            <a:endParaRPr sz="1350">
              <a:solidFill>
                <a:srgbClr val="2AACB8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is_valid = (r2_fwhm &gt;= </a:t>
            </a:r>
            <a:r>
              <a:rPr lang="en" sz="1350">
                <a:solidFill>
                  <a:srgbClr val="2AACB8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lang="en" sz="13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35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and not </a:t>
            </a:r>
            <a:r>
              <a:rPr lang="en" sz="13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broad </a:t>
            </a:r>
            <a:r>
              <a:rPr lang="en" sz="135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and </a:t>
            </a:r>
            <a:r>
              <a:rPr lang="en" sz="13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centered</a:t>
            </a:r>
            <a:endParaRPr sz="135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6A8F5"/>
                </a:solidFill>
                <a:latin typeface="Fira Code"/>
                <a:ea typeface="Fira Code"/>
                <a:cs typeface="Fira Code"/>
                <a:sym typeface="Fira Code"/>
              </a:rPr>
              <a:t># requires a minimum R² value over the full-width-half-maximum range — ensuring a good fit to the Gaussian model.</a:t>
            </a:r>
            <a:endParaRPr sz="1350">
              <a:solidFill>
                <a:srgbClr val="56A8F5"/>
              </a:solidFill>
              <a:highlight>
                <a:srgbClr val="1E1F22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0" name="Google Shape;250;p29"/>
          <p:cNvSpPr txBox="1"/>
          <p:nvPr/>
        </p:nvSpPr>
        <p:spPr>
          <a:xfrm>
            <a:off x="5145600" y="3297000"/>
            <a:ext cx="3998400" cy="18465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FWHM- Full Width @ Half Maximum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Calculated from Gaussian sigma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</a:t>
            </a: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narrow FWHM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indicates a well-defined, crystalline structure.</a:t>
            </a:r>
            <a:b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</a:t>
            </a: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broader FWHM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suggests: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Smaller crystallite size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Possible phase transformation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/>
          <p:nvPr>
            <p:ph type="title"/>
          </p:nvPr>
        </p:nvSpPr>
        <p:spPr>
          <a:xfrm>
            <a:off x="1835400" y="0"/>
            <a:ext cx="5473200" cy="639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Good Fit VS Bad Fits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6" name="Google Shape;256;p3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30"/>
          <p:cNvSpPr/>
          <p:nvPr/>
        </p:nvSpPr>
        <p:spPr>
          <a:xfrm rot="3385753">
            <a:off x="7075351" y="744896"/>
            <a:ext cx="719392" cy="38365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Google Shape;258;p30"/>
          <p:cNvSpPr/>
          <p:nvPr/>
        </p:nvSpPr>
        <p:spPr>
          <a:xfrm flipH="1" rot="-3142582">
            <a:off x="1317866" y="733637"/>
            <a:ext cx="761706" cy="40617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2857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30"/>
          <p:cNvSpPr txBox="1"/>
          <p:nvPr/>
        </p:nvSpPr>
        <p:spPr>
          <a:xfrm>
            <a:off x="3515750" y="800750"/>
            <a:ext cx="2136900" cy="31104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Why is the Gaussian fit not “perfect” ?</a:t>
            </a:r>
            <a:endParaRPr b="1"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●"/>
            </a:pP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Slight asymmetry in the experimental peak shape (real peaks aren’t always symmetric).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●"/>
            </a:pP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Baseline subtraction may have left some curvature or intensity shif</a:t>
            </a: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t.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○"/>
            </a:pP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baseline I assumed was perfectly linear which could lead to error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●"/>
            </a:pP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Noise in the intensity data can pull the fit slightly off.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" name="Google Shape;260;p30"/>
          <p:cNvSpPr txBox="1"/>
          <p:nvPr/>
        </p:nvSpPr>
        <p:spPr>
          <a:xfrm>
            <a:off x="289150" y="3793000"/>
            <a:ext cx="3350700" cy="11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R²</a:t>
            </a: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0.814→ 81.4% of the variation in the data within the peak region.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FWHM </a:t>
            </a: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= 0.078 Å⁻¹ → Narrow and consistent with expected crystallinity.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Center</a:t>
            </a: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3.001 Å⁻¹ → Very close to the target value (~3.0 Å⁻¹).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RMSE</a:t>
            </a: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133.272 → Indicates low average error between model and data.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Google Shape;261;p30"/>
          <p:cNvSpPr txBox="1"/>
          <p:nvPr/>
        </p:nvSpPr>
        <p:spPr>
          <a:xfrm>
            <a:off x="5776775" y="3724750"/>
            <a:ext cx="3270000" cy="129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R² = 0.204</a:t>
            </a: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→ 20.4% The fit performs worse than a flat line, meaning the Gaussian model poorly describes the peak shape.</a:t>
            </a:r>
            <a:b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FWHM = 0.084 Å⁻¹</a:t>
            </a: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→ Although narrow, it doesn’t compensate for the poor fit shape.</a:t>
            </a:r>
            <a:b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Center = 2.978 Å⁻¹</a:t>
            </a: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→ Shifted peak, although close to the expected location (~3.0 Å⁻¹)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RMSE = 196.77</a:t>
            </a: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→ High error, indicating large mismatch between data and model.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2" name="Google Shape;262;p30"/>
          <p:cNvSpPr txBox="1"/>
          <p:nvPr/>
        </p:nvSpPr>
        <p:spPr>
          <a:xfrm>
            <a:off x="526375" y="589050"/>
            <a:ext cx="8649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88038"/>
                </a:solidFill>
                <a:latin typeface="Lato"/>
                <a:ea typeface="Lato"/>
                <a:cs typeface="Lato"/>
                <a:sym typeface="Lato"/>
              </a:rPr>
              <a:t>Good Fit</a:t>
            </a:r>
            <a:endParaRPr b="1" sz="1800">
              <a:solidFill>
                <a:srgbClr val="18803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p30"/>
          <p:cNvSpPr txBox="1"/>
          <p:nvPr/>
        </p:nvSpPr>
        <p:spPr>
          <a:xfrm>
            <a:off x="7972925" y="589050"/>
            <a:ext cx="8649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Bad Fit</a:t>
            </a:r>
            <a:endParaRPr b="1"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4" name="Google Shape;2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150" y="1291126"/>
            <a:ext cx="3049204" cy="243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0" title="b62-01-CuMoTiCu-AE_Tc104.35_2994.7s_x2.370_th0.200_10.00s_1860094_maxs_q2I_compariso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7700" y="1362425"/>
            <a:ext cx="2928143" cy="234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"/>
          <p:cNvSpPr txBox="1"/>
          <p:nvPr>
            <p:ph type="title"/>
          </p:nvPr>
        </p:nvSpPr>
        <p:spPr>
          <a:xfrm>
            <a:off x="0" y="0"/>
            <a:ext cx="4847700" cy="639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Exporting to CSV &amp; json.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1" name="Google Shape;271;p3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2" name="Google Shape;272;p31" title="Screenshot 2025-05-07 at 12.16.1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25" y="729399"/>
            <a:ext cx="6059445" cy="251059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1"/>
          <p:cNvSpPr/>
          <p:nvPr/>
        </p:nvSpPr>
        <p:spPr>
          <a:xfrm>
            <a:off x="250650" y="3459075"/>
            <a:ext cx="4123200" cy="15291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CSV File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Uses pandas to save all numerical results in a table format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Easier to make manual inspection 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4" name="Google Shape;274;p31"/>
          <p:cNvSpPr/>
          <p:nvPr/>
        </p:nvSpPr>
        <p:spPr>
          <a:xfrm>
            <a:off x="4847700" y="3449550"/>
            <a:ext cx="4123200" cy="15291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JSON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File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-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Creates a machine readable format designed for gpCAM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-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Includes only valid data (preprocessed)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-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Easily parsed for decision-making/ feedback control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5" name="Google Shape;275;p31" title="Screenshot 2025-05-07 at 12.27.48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3270" y="1093350"/>
            <a:ext cx="2727631" cy="2172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2"/>
          <p:cNvSpPr txBox="1"/>
          <p:nvPr>
            <p:ph type="title"/>
          </p:nvPr>
        </p:nvSpPr>
        <p:spPr>
          <a:xfrm>
            <a:off x="0" y="0"/>
            <a:ext cx="6261600" cy="639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gpCAM ONLY Consumes Validated Data</a:t>
            </a:r>
            <a:endParaRPr sz="2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" name="Google Shape;281;p3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2" name="Google Shape;282;p32"/>
          <p:cNvSpPr txBox="1"/>
          <p:nvPr/>
        </p:nvSpPr>
        <p:spPr>
          <a:xfrm>
            <a:off x="102575" y="762000"/>
            <a:ext cx="3792600" cy="1877700"/>
          </a:xfrm>
          <a:prstGeom prst="rect">
            <a:avLst/>
          </a:prstGeom>
          <a:solidFill>
            <a:srgbClr val="1E1F2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gpCAM_ready = []</a:t>
            </a:r>
            <a:endParaRPr sz="55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r </a:t>
            </a:r>
            <a:r>
              <a:rPr lang="en" sz="55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in </a:t>
            </a: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results:</a:t>
            </a:r>
            <a:endParaRPr sz="55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sigma = r.get(</a:t>
            </a:r>
            <a:r>
              <a:rPr lang="en" sz="55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"sigma"</a:t>
            </a: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550">
                <a:solidFill>
                  <a:srgbClr val="2AACB8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55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broad = r.get(</a:t>
            </a:r>
            <a:r>
              <a:rPr lang="en" sz="55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"broad"</a:t>
            </a: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550">
                <a:solidFill>
                  <a:srgbClr val="2AACB8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55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penalty = sigma / REFERENCE_FWHM </a:t>
            </a:r>
            <a:r>
              <a:rPr lang="en" sz="55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sigma </a:t>
            </a:r>
            <a:r>
              <a:rPr lang="en" sz="55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else </a:t>
            </a:r>
            <a:r>
              <a:rPr lang="en" sz="550">
                <a:solidFill>
                  <a:srgbClr val="2AACB8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550">
              <a:solidFill>
                <a:srgbClr val="2AACB8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2AACB8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score = -r[</a:t>
            </a:r>
            <a:r>
              <a:rPr lang="en" sz="55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"rmse"</a:t>
            </a: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] * penalty </a:t>
            </a:r>
            <a:r>
              <a:rPr lang="en" sz="55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r[</a:t>
            </a:r>
            <a:r>
              <a:rPr lang="en" sz="55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"valid"</a:t>
            </a: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en" sz="55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else </a:t>
            </a:r>
            <a:r>
              <a:rPr lang="en" sz="550">
                <a:solidFill>
                  <a:srgbClr val="2AACB8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550">
              <a:solidFill>
                <a:srgbClr val="2AACB8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">
              <a:solidFill>
                <a:srgbClr val="2AACB8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2AACB8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gpCAM_ready.append({</a:t>
            </a:r>
            <a:endParaRPr sz="55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55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"filename"</a:t>
            </a: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: r[</a:t>
            </a:r>
            <a:r>
              <a:rPr lang="en" sz="55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"filename"</a:t>
            </a: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sz="55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55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"peak_q"</a:t>
            </a: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: r[</a:t>
            </a:r>
            <a:r>
              <a:rPr lang="en" sz="55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"center"</a:t>
            </a: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sz="55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55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"sigma"</a:t>
            </a: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: sigma,</a:t>
            </a:r>
            <a:endParaRPr sz="55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55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"score"</a:t>
            </a: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: score,</a:t>
            </a:r>
            <a:endParaRPr sz="55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55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"fit_valid"</a:t>
            </a: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550">
                <a:solidFill>
                  <a:srgbClr val="8888C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(r[</a:t>
            </a:r>
            <a:r>
              <a:rPr lang="en" sz="55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"valid"</a:t>
            </a: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]),</a:t>
            </a:r>
            <a:endParaRPr sz="55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55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"broad"</a:t>
            </a: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: broad</a:t>
            </a:r>
            <a:endParaRPr sz="55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})</a:t>
            </a:r>
            <a:endParaRPr sz="55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en" sz="550">
                <a:solidFill>
                  <a:srgbClr val="8888C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open</a:t>
            </a: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(output_csv.with_suffix(</a:t>
            </a:r>
            <a:r>
              <a:rPr lang="en" sz="55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".json"</a:t>
            </a: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en" sz="55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"w"</a:t>
            </a: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55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as </a:t>
            </a: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f:</a:t>
            </a:r>
            <a:endParaRPr sz="55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json.dump(gpCAM_ready, f, </a:t>
            </a:r>
            <a:r>
              <a:rPr lang="en" sz="550">
                <a:solidFill>
                  <a:srgbClr val="AA492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indent</a:t>
            </a: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550">
                <a:solidFill>
                  <a:srgbClr val="2AACB8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55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8888C6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55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f"gpCAM-compatible results saved to </a:t>
            </a:r>
            <a:r>
              <a:rPr lang="en" sz="55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output_csv.with_suffix(</a:t>
            </a:r>
            <a:r>
              <a:rPr lang="en" sz="55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'.json'</a:t>
            </a: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55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55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5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55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3" name="Google Shape;283;p32"/>
          <p:cNvSpPr/>
          <p:nvPr/>
        </p:nvSpPr>
        <p:spPr>
          <a:xfrm>
            <a:off x="285563" y="1281949"/>
            <a:ext cx="2751300" cy="1485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4" name="Google Shape;284;p32"/>
          <p:cNvSpPr/>
          <p:nvPr/>
        </p:nvSpPr>
        <p:spPr>
          <a:xfrm>
            <a:off x="4572000" y="762000"/>
            <a:ext cx="4300500" cy="30471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If the fit is valid (r["valid"] == 1):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Compute a score based on how well the peak was fit.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Specifically: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core = −(RMSE) × penalty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RMSE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is the root-mean-square error from the Gaussian fit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penalty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adjusts based on the sigma/FWHM (e.g., broader peaks = higher penalty)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" name="Google Shape;285;p32"/>
          <p:cNvSpPr/>
          <p:nvPr/>
        </p:nvSpPr>
        <p:spPr>
          <a:xfrm>
            <a:off x="518362" y="1844385"/>
            <a:ext cx="1686600" cy="1242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Google Shape;286;p32"/>
          <p:cNvSpPr/>
          <p:nvPr/>
        </p:nvSpPr>
        <p:spPr>
          <a:xfrm>
            <a:off x="54575" y="3060600"/>
            <a:ext cx="3840600" cy="748500"/>
          </a:xfrm>
          <a:prstGeom prst="rect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If the fit is invalid, set the score to 0 so that gpCAM can learn to avoid these inputs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0" y="1173725"/>
            <a:ext cx="9144000" cy="21651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" name="Google Shape;86;p15"/>
          <p:cNvSpPr txBox="1"/>
          <p:nvPr>
            <p:ph type="title"/>
          </p:nvPr>
        </p:nvSpPr>
        <p:spPr>
          <a:xfrm>
            <a:off x="311700" y="1765625"/>
            <a:ext cx="8520600" cy="6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000">
                <a:solidFill>
                  <a:schemeClr val="lt1"/>
                </a:solidFill>
              </a:rPr>
              <a:t>RESEARCH BACKGROUND</a:t>
            </a:r>
            <a:endParaRPr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/>
          <p:nvPr>
            <p:ph type="title"/>
          </p:nvPr>
        </p:nvSpPr>
        <p:spPr>
          <a:xfrm>
            <a:off x="0" y="0"/>
            <a:ext cx="4686600" cy="639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Conclusion / Key Findings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2" name="Google Shape;292;p3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33"/>
          <p:cNvSpPr txBox="1"/>
          <p:nvPr/>
        </p:nvSpPr>
        <p:spPr>
          <a:xfrm>
            <a:off x="808500" y="1134825"/>
            <a:ext cx="7527000" cy="27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Background subtraction could possibly not be linear throwing off the Gaussian fit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Validate results by using numerical thresholds like R², FWHM, and peak position to tell if a fit was </a:t>
            </a:r>
            <a:r>
              <a:rPr lang="en" sz="1800">
                <a:solidFill>
                  <a:srgbClr val="188038"/>
                </a:solidFill>
                <a:latin typeface="Lato"/>
                <a:ea typeface="Lato"/>
                <a:cs typeface="Lato"/>
                <a:sym typeface="Lato"/>
              </a:rPr>
              <a:t>good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or </a:t>
            </a:r>
            <a:r>
              <a:rPr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bad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Implemented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batch processing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to improve efficiency and consistency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Only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valid fits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are saved and scored, so that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gpCAM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focuses on high-quality data for decision-making.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9" name="Google Shape;299;p34"/>
          <p:cNvSpPr/>
          <p:nvPr/>
        </p:nvSpPr>
        <p:spPr>
          <a:xfrm>
            <a:off x="0" y="1173725"/>
            <a:ext cx="9144000" cy="21651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34"/>
          <p:cNvSpPr txBox="1"/>
          <p:nvPr>
            <p:ph type="title"/>
          </p:nvPr>
        </p:nvSpPr>
        <p:spPr>
          <a:xfrm>
            <a:off x="311700" y="1765625"/>
            <a:ext cx="8520600" cy="6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000">
                <a:solidFill>
                  <a:schemeClr val="lt1"/>
                </a:solidFill>
              </a:rPr>
              <a:t>THANK YOU!</a:t>
            </a:r>
            <a:endParaRPr sz="5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6" name="Google Shape;306;p35"/>
          <p:cNvSpPr/>
          <p:nvPr/>
        </p:nvSpPr>
        <p:spPr>
          <a:xfrm>
            <a:off x="0" y="1173725"/>
            <a:ext cx="9144000" cy="21651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35"/>
          <p:cNvSpPr txBox="1"/>
          <p:nvPr>
            <p:ph type="title"/>
          </p:nvPr>
        </p:nvSpPr>
        <p:spPr>
          <a:xfrm>
            <a:off x="311700" y="1765625"/>
            <a:ext cx="8520600" cy="6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800">
                <a:solidFill>
                  <a:schemeClr val="lt1"/>
                </a:solidFill>
              </a:rPr>
              <a:t>SUGGESTIONS/QUESTIONS</a:t>
            </a:r>
            <a:endParaRPr sz="4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163875" y="307250"/>
            <a:ext cx="3410700" cy="226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" name="Google Shape;92;p16"/>
          <p:cNvSpPr txBox="1"/>
          <p:nvPr>
            <p:ph type="title"/>
          </p:nvPr>
        </p:nvSpPr>
        <p:spPr>
          <a:xfrm>
            <a:off x="303300" y="411575"/>
            <a:ext cx="3127800" cy="177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021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Dealloying in 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Thin Films Using </a:t>
            </a:r>
            <a:r>
              <a:rPr lang="en" sz="2500"/>
              <a:t>Multimodal</a:t>
            </a:r>
            <a:r>
              <a:rPr lang="en" sz="2500"/>
              <a:t> Characterization</a:t>
            </a:r>
            <a:endParaRPr sz="2500"/>
          </a:p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176" y="237350"/>
            <a:ext cx="4803676" cy="240419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/>
          <p:nvPr/>
        </p:nvSpPr>
        <p:spPr>
          <a:xfrm>
            <a:off x="7855125" y="2520213"/>
            <a:ext cx="217500" cy="393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54350" y="3402122"/>
            <a:ext cx="405900" cy="393600"/>
          </a:xfrm>
          <a:prstGeom prst="ellipse">
            <a:avLst/>
          </a:prstGeom>
          <a:solidFill>
            <a:srgbClr val="FFF19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A</a:t>
            </a:r>
            <a:endParaRPr b="1"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559567" y="2748888"/>
            <a:ext cx="405900" cy="393600"/>
          </a:xfrm>
          <a:prstGeom prst="ellipse">
            <a:avLst/>
          </a:prstGeom>
          <a:solidFill>
            <a:srgbClr val="FFF19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B</a:t>
            </a:r>
            <a:endParaRPr b="1"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1064784" y="3402122"/>
            <a:ext cx="405900" cy="3936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C</a:t>
            </a:r>
            <a:endParaRPr b="1" sz="2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9" name="Google Shape;99;p16" title="image-removebg-previe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9014" y="2937351"/>
            <a:ext cx="1768111" cy="11476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6"/>
          <p:cNvCxnSpPr>
            <a:stCxn id="96" idx="7"/>
            <a:endCxn id="97" idx="3"/>
          </p:cNvCxnSpPr>
          <p:nvPr/>
        </p:nvCxnSpPr>
        <p:spPr>
          <a:xfrm flipH="1" rot="10800000">
            <a:off x="400807" y="3084764"/>
            <a:ext cx="218100" cy="3750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Google Shape;101;p16"/>
          <p:cNvCxnSpPr>
            <a:stCxn id="96" idx="6"/>
            <a:endCxn id="98" idx="2"/>
          </p:cNvCxnSpPr>
          <p:nvPr/>
        </p:nvCxnSpPr>
        <p:spPr>
          <a:xfrm>
            <a:off x="460250" y="3598922"/>
            <a:ext cx="6045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16"/>
          <p:cNvCxnSpPr>
            <a:stCxn id="97" idx="5"/>
            <a:endCxn id="98" idx="1"/>
          </p:cNvCxnSpPr>
          <p:nvPr/>
        </p:nvCxnSpPr>
        <p:spPr>
          <a:xfrm>
            <a:off x="906024" y="3084846"/>
            <a:ext cx="218100" cy="3750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16"/>
          <p:cNvCxnSpPr/>
          <p:nvPr/>
        </p:nvCxnSpPr>
        <p:spPr>
          <a:xfrm>
            <a:off x="231875" y="4652325"/>
            <a:ext cx="522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6"/>
          <p:cNvCxnSpPr/>
          <p:nvPr/>
        </p:nvCxnSpPr>
        <p:spPr>
          <a:xfrm>
            <a:off x="231875" y="4880925"/>
            <a:ext cx="563400" cy="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05" name="Google Shape;105;p16"/>
          <p:cNvSpPr/>
          <p:nvPr/>
        </p:nvSpPr>
        <p:spPr>
          <a:xfrm>
            <a:off x="125750" y="4502925"/>
            <a:ext cx="1605000" cy="5280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778375" y="4474075"/>
            <a:ext cx="13191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Immiscible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Miscible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2054425" y="4110488"/>
            <a:ext cx="26973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Bicontinuous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Nanoporous Structure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" name="Google Shape;108;p16"/>
          <p:cNvSpPr/>
          <p:nvPr/>
        </p:nvSpPr>
        <p:spPr>
          <a:xfrm>
            <a:off x="1773527" y="3460418"/>
            <a:ext cx="562500" cy="25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4657650" y="2976750"/>
            <a:ext cx="1886700" cy="15699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ato"/>
              <a:buChar char="●"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1D intensity profile from 2D GIWAXS image by averaging all angles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ato"/>
              <a:buChar char="●"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Ideal for randomly oriented nanostructures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ato"/>
              <a:buChar char="●"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Can help in detecting phase transformations within our sample along the temperature gradient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8528300" y="3084775"/>
            <a:ext cx="488100" cy="6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6850" y="3043627"/>
            <a:ext cx="2497650" cy="1742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0" y="0"/>
            <a:ext cx="3130800" cy="639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is GIWAXS?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7" name="Google Shape;117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7"/>
          <p:cNvSpPr txBox="1"/>
          <p:nvPr/>
        </p:nvSpPr>
        <p:spPr>
          <a:xfrm>
            <a:off x="-84650" y="1151175"/>
            <a:ext cx="6828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Grazing Incidence Wide Angle X-ray Scattering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i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An advanced X-ray scattering method that analyzes</a:t>
            </a:r>
            <a:r>
              <a:rPr i="1" lang="en">
                <a:solidFill>
                  <a:srgbClr val="001D3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the in-plane structure and orientation of thin films and nanoparticles, including their crystal structure, domain dimensions, and orientation.</a:t>
            </a:r>
            <a:endParaRPr i="1">
              <a:solidFill>
                <a:srgbClr val="001D3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1400"/>
              <a:buFont typeface="Lato"/>
              <a:buChar char="●"/>
            </a:pPr>
            <a:r>
              <a:rPr i="1" lang="en">
                <a:solidFill>
                  <a:srgbClr val="001D3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Helps identify phase transformations</a:t>
            </a:r>
            <a:endParaRPr i="1">
              <a:solidFill>
                <a:srgbClr val="001D3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9" name="Google Shape;119;p17" title="b62-02-CuMoTiCu-AE_Tc104.35_1157.7s_x0.006_th0.200_10.00s_1860505_max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3100" y="3040387"/>
            <a:ext cx="1137801" cy="12097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yellow and blue background&#10;&#10;Description automatically generated" id="120" name="Google Shape;120;p17"/>
          <p:cNvPicPr preferRelativeResize="0"/>
          <p:nvPr/>
        </p:nvPicPr>
        <p:blipFill rotWithShape="1">
          <a:blip r:embed="rId4">
            <a:alphaModFix/>
          </a:blip>
          <a:srcRect b="37728" l="31597" r="7788" t="17864"/>
          <a:stretch/>
        </p:blipFill>
        <p:spPr>
          <a:xfrm flipH="1">
            <a:off x="121375" y="3117621"/>
            <a:ext cx="1382400" cy="105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/>
          <p:nvPr/>
        </p:nvSpPr>
        <p:spPr>
          <a:xfrm>
            <a:off x="1654525" y="3371175"/>
            <a:ext cx="366300" cy="3936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2308175" y="4754450"/>
            <a:ext cx="864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MASK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17"/>
          <p:cNvSpPr/>
          <p:nvPr/>
        </p:nvSpPr>
        <p:spPr>
          <a:xfrm>
            <a:off x="3391425" y="3371188"/>
            <a:ext cx="483600" cy="3936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1575" y="3040373"/>
            <a:ext cx="1137788" cy="120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 rotWithShape="1">
          <a:blip r:embed="rId6">
            <a:alphaModFix/>
          </a:blip>
          <a:srcRect b="0" l="0" r="39693" t="32386"/>
          <a:stretch/>
        </p:blipFill>
        <p:spPr>
          <a:xfrm>
            <a:off x="6417092" y="131475"/>
            <a:ext cx="2461507" cy="14862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/>
          <p:nvPr/>
        </p:nvSpPr>
        <p:spPr>
          <a:xfrm>
            <a:off x="8108900" y="1617675"/>
            <a:ext cx="937800" cy="22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7">
            <a:alphaModFix/>
          </a:blip>
          <a:srcRect b="23236" l="0" r="0" t="0"/>
          <a:stretch/>
        </p:blipFill>
        <p:spPr>
          <a:xfrm>
            <a:off x="6491700" y="1995750"/>
            <a:ext cx="2554999" cy="168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/>
        </p:nvSpPr>
        <p:spPr>
          <a:xfrm>
            <a:off x="5314525" y="3746825"/>
            <a:ext cx="3689400" cy="1031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Char char="●"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1D intensity profile from 2D GIWAXS image by averaging all angles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Char char="●"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Ideal for randomly oriented nanostructures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Char char="●"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Can help in detecting phase transformations within our sample along the temperature gradient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/>
          <p:nvPr/>
        </p:nvSpPr>
        <p:spPr>
          <a:xfrm>
            <a:off x="1729200" y="28025"/>
            <a:ext cx="5685600" cy="14067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" name="Google Shape;134;p18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11"/>
              <a:t>Why Peak Quality Matters?</a:t>
            </a:r>
            <a:endParaRPr sz="3111"/>
          </a:p>
        </p:txBody>
      </p:sp>
      <p:sp>
        <p:nvSpPr>
          <p:cNvPr id="135" name="Google Shape;135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8"/>
          <p:cNvSpPr txBox="1"/>
          <p:nvPr/>
        </p:nvSpPr>
        <p:spPr>
          <a:xfrm>
            <a:off x="368250" y="2032525"/>
            <a:ext cx="60522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"/>
              <a:buChar char="●"/>
            </a:pPr>
            <a:r>
              <a:rPr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Broadened peaks = possible species transformation (ie. oxidation).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"/>
              <a:buChar char="●"/>
            </a:pPr>
            <a:r>
              <a:rPr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Autonomous systems like gpCAM must distinguish valid data from noise.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18"/>
          <p:cNvSpPr/>
          <p:nvPr/>
        </p:nvSpPr>
        <p:spPr>
          <a:xfrm>
            <a:off x="7136425" y="1083040"/>
            <a:ext cx="2007575" cy="3573850"/>
          </a:xfrm>
          <a:custGeom>
            <a:rect b="b" l="l" r="r" t="t"/>
            <a:pathLst>
              <a:path extrusionOk="0" h="142954" w="80303">
                <a:moveTo>
                  <a:pt x="0" y="123202"/>
                </a:moveTo>
                <a:cubicBezTo>
                  <a:pt x="4201" y="123202"/>
                  <a:pt x="18463" y="143717"/>
                  <a:pt x="25204" y="123202"/>
                </a:cubicBezTo>
                <a:cubicBezTo>
                  <a:pt x="31945" y="102687"/>
                  <a:pt x="36634" y="-769"/>
                  <a:pt x="40444" y="110"/>
                </a:cubicBezTo>
                <a:cubicBezTo>
                  <a:pt x="44254" y="989"/>
                  <a:pt x="41421" y="104933"/>
                  <a:pt x="48064" y="128477"/>
                </a:cubicBezTo>
                <a:cubicBezTo>
                  <a:pt x="54707" y="152021"/>
                  <a:pt x="74930" y="139224"/>
                  <a:pt x="80303" y="141373"/>
                </a:cubicBezTo>
              </a:path>
            </a:pathLst>
          </a:cu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8" name="Google Shape;138;p18"/>
          <p:cNvSpPr/>
          <p:nvPr/>
        </p:nvSpPr>
        <p:spPr>
          <a:xfrm>
            <a:off x="14650" y="4184925"/>
            <a:ext cx="7121775" cy="471975"/>
          </a:xfrm>
          <a:custGeom>
            <a:rect b="b" l="l" r="r" t="t"/>
            <a:pathLst>
              <a:path extrusionOk="0" h="18879" w="284871">
                <a:moveTo>
                  <a:pt x="284871" y="0"/>
                </a:moveTo>
                <a:cubicBezTo>
                  <a:pt x="283210" y="1856"/>
                  <a:pt x="278033" y="10160"/>
                  <a:pt x="274907" y="11137"/>
                </a:cubicBezTo>
                <a:cubicBezTo>
                  <a:pt x="271781" y="12114"/>
                  <a:pt x="269729" y="5470"/>
                  <a:pt x="266114" y="5861"/>
                </a:cubicBezTo>
                <a:cubicBezTo>
                  <a:pt x="262499" y="6252"/>
                  <a:pt x="257420" y="12406"/>
                  <a:pt x="253219" y="13481"/>
                </a:cubicBezTo>
                <a:cubicBezTo>
                  <a:pt x="249018" y="14556"/>
                  <a:pt x="248530" y="11821"/>
                  <a:pt x="240910" y="12309"/>
                </a:cubicBezTo>
                <a:cubicBezTo>
                  <a:pt x="233290" y="12798"/>
                  <a:pt x="218343" y="16314"/>
                  <a:pt x="207499" y="16412"/>
                </a:cubicBezTo>
                <a:cubicBezTo>
                  <a:pt x="196655" y="16510"/>
                  <a:pt x="184444" y="13188"/>
                  <a:pt x="175847" y="12895"/>
                </a:cubicBezTo>
                <a:cubicBezTo>
                  <a:pt x="167250" y="12602"/>
                  <a:pt x="160704" y="14752"/>
                  <a:pt x="155917" y="14654"/>
                </a:cubicBezTo>
                <a:cubicBezTo>
                  <a:pt x="151130" y="14556"/>
                  <a:pt x="150837" y="11625"/>
                  <a:pt x="147125" y="12309"/>
                </a:cubicBezTo>
                <a:cubicBezTo>
                  <a:pt x="143413" y="12993"/>
                  <a:pt x="137649" y="18269"/>
                  <a:pt x="133644" y="18757"/>
                </a:cubicBezTo>
                <a:cubicBezTo>
                  <a:pt x="129639" y="19246"/>
                  <a:pt x="131983" y="16803"/>
                  <a:pt x="123093" y="15240"/>
                </a:cubicBezTo>
                <a:cubicBezTo>
                  <a:pt x="114203" y="13677"/>
                  <a:pt x="89878" y="9671"/>
                  <a:pt x="80304" y="9378"/>
                </a:cubicBezTo>
                <a:cubicBezTo>
                  <a:pt x="70730" y="9085"/>
                  <a:pt x="71805" y="12993"/>
                  <a:pt x="65650" y="13481"/>
                </a:cubicBezTo>
                <a:cubicBezTo>
                  <a:pt x="59495" y="13970"/>
                  <a:pt x="50117" y="12602"/>
                  <a:pt x="43376" y="12309"/>
                </a:cubicBezTo>
                <a:cubicBezTo>
                  <a:pt x="36635" y="12016"/>
                  <a:pt x="29992" y="10648"/>
                  <a:pt x="25205" y="11723"/>
                </a:cubicBezTo>
                <a:cubicBezTo>
                  <a:pt x="20418" y="12798"/>
                  <a:pt x="18855" y="18757"/>
                  <a:pt x="14654" y="18757"/>
                </a:cubicBezTo>
                <a:cubicBezTo>
                  <a:pt x="10453" y="18757"/>
                  <a:pt x="2442" y="12895"/>
                  <a:pt x="0" y="11723"/>
                </a:cubicBezTo>
              </a:path>
            </a:pathLst>
          </a:cu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19"/>
          <p:cNvSpPr/>
          <p:nvPr/>
        </p:nvSpPr>
        <p:spPr>
          <a:xfrm>
            <a:off x="0" y="1173725"/>
            <a:ext cx="9144000" cy="21651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19"/>
          <p:cNvSpPr txBox="1"/>
          <p:nvPr>
            <p:ph type="title"/>
          </p:nvPr>
        </p:nvSpPr>
        <p:spPr>
          <a:xfrm>
            <a:off x="311700" y="1765625"/>
            <a:ext cx="8520600" cy="6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000">
                <a:solidFill>
                  <a:schemeClr val="lt1"/>
                </a:solidFill>
              </a:rPr>
              <a:t>AUTONOMY </a:t>
            </a:r>
            <a:r>
              <a:rPr lang="en" sz="5000">
                <a:solidFill>
                  <a:schemeClr val="lt1"/>
                </a:solidFill>
              </a:rPr>
              <a:t>DILEMMA</a:t>
            </a:r>
            <a:endParaRPr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/>
          <p:nvPr/>
        </p:nvSpPr>
        <p:spPr>
          <a:xfrm>
            <a:off x="5098525" y="2479225"/>
            <a:ext cx="4045475" cy="568625"/>
          </a:xfrm>
          <a:prstGeom prst="flowChartProcess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311775" y="3006975"/>
            <a:ext cx="5832225" cy="2104800"/>
          </a:xfrm>
          <a:prstGeom prst="flowChartProcess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Automate validation of a specific Cu diffraction peak (q ≈ 3.0 Å⁻¹).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Assign 0 to invalid fits (wrong center, too broad, low R²).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Guide gpCAM to focus only on meaningful, sharp-peak regions.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20"/>
          <p:cNvSpPr txBox="1"/>
          <p:nvPr>
            <p:ph type="title"/>
          </p:nvPr>
        </p:nvSpPr>
        <p:spPr>
          <a:xfrm>
            <a:off x="0" y="0"/>
            <a:ext cx="3735600" cy="639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is the problem?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3" name="Google Shape;153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4" name="Google Shape;154;p20" title="Screenshot 2025-05-05 at 10.45.32 AM.png"/>
          <p:cNvPicPr preferRelativeResize="0"/>
          <p:nvPr/>
        </p:nvPicPr>
        <p:blipFill rotWithShape="1">
          <a:blip r:embed="rId3">
            <a:alphaModFix/>
          </a:blip>
          <a:srcRect b="2892" l="0" r="0" t="2892"/>
          <a:stretch/>
        </p:blipFill>
        <p:spPr>
          <a:xfrm>
            <a:off x="421700" y="1190125"/>
            <a:ext cx="895350" cy="111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0"/>
          <p:cNvSpPr txBox="1"/>
          <p:nvPr/>
        </p:nvSpPr>
        <p:spPr>
          <a:xfrm>
            <a:off x="1883950" y="1226075"/>
            <a:ext cx="4538100" cy="10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gpCAM searches between both samples at their respective beamlines. When collecting GIWAXS data, sometimes it fails to fit a peak of interest (in this case, Cu) during experimentation.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20"/>
          <p:cNvSpPr/>
          <p:nvPr/>
        </p:nvSpPr>
        <p:spPr>
          <a:xfrm>
            <a:off x="873375" y="4226175"/>
            <a:ext cx="2438400" cy="885600"/>
          </a:xfrm>
          <a:prstGeom prst="flowChartProcess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20"/>
          <p:cNvSpPr txBox="1"/>
          <p:nvPr>
            <p:ph type="title"/>
          </p:nvPr>
        </p:nvSpPr>
        <p:spPr>
          <a:xfrm>
            <a:off x="5098525" y="2443725"/>
            <a:ext cx="34839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what is the goal?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21"/>
          <p:cNvSpPr/>
          <p:nvPr/>
        </p:nvSpPr>
        <p:spPr>
          <a:xfrm>
            <a:off x="0" y="1173725"/>
            <a:ext cx="9144000" cy="21651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21"/>
          <p:cNvSpPr txBox="1"/>
          <p:nvPr>
            <p:ph type="title"/>
          </p:nvPr>
        </p:nvSpPr>
        <p:spPr>
          <a:xfrm>
            <a:off x="311700" y="1765625"/>
            <a:ext cx="8520600" cy="6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000">
                <a:solidFill>
                  <a:schemeClr val="lt1"/>
                </a:solidFill>
              </a:rPr>
              <a:t>NUMERICAL METHODS</a:t>
            </a:r>
            <a:endParaRPr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>
            <p:ph type="title"/>
          </p:nvPr>
        </p:nvSpPr>
        <p:spPr>
          <a:xfrm>
            <a:off x="0" y="0"/>
            <a:ext cx="7065900" cy="639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Numerical Methods &amp; Python Libraries 	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0" name="Google Shape;170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22"/>
          <p:cNvSpPr txBox="1"/>
          <p:nvPr/>
        </p:nvSpPr>
        <p:spPr>
          <a:xfrm>
            <a:off x="48450" y="1644100"/>
            <a:ext cx="5680200" cy="21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from 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pathlib </a:t>
            </a:r>
            <a:r>
              <a:rPr lang="en" sz="17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import 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path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f</a:t>
            </a:r>
            <a:r>
              <a:rPr lang="en" sz="17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rom 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cipy.optimize </a:t>
            </a:r>
            <a:r>
              <a:rPr lang="en" sz="17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import 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curve_fit 	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f</a:t>
            </a:r>
            <a:r>
              <a:rPr lang="en" sz="17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rom 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cipy.signal </a:t>
            </a:r>
            <a:r>
              <a:rPr lang="en" sz="17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import 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find_peaks, savgol filter		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from 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klearn.metrics </a:t>
            </a:r>
            <a:r>
              <a:rPr lang="en" sz="17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import 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r2_score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" sz="17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mport 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umpy	</a:t>
            </a:r>
            <a:r>
              <a:rPr lang="en" sz="17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as 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np				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import 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andas	 </a:t>
            </a:r>
            <a:r>
              <a:rPr lang="en" sz="17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as 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pd			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import 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atplotlib.pyplot </a:t>
            </a:r>
            <a:r>
              <a:rPr lang="en" sz="17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as 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plt		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22"/>
          <p:cNvSpPr txBox="1"/>
          <p:nvPr/>
        </p:nvSpPr>
        <p:spPr>
          <a:xfrm>
            <a:off x="4684325" y="1550100"/>
            <a:ext cx="4614600" cy="20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cleaner way to create pathways to access folders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non-linear least squares fitting 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for adaptive peak detection &amp; background subtraction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to quantify fit quality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numerical operations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 manipulation and analysis (dataframes &amp; CSV )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creating visualizations of plots and charts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